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4" r:id="rId1"/>
  </p:sldMasterIdLst>
  <p:notesMasterIdLst>
    <p:notesMasterId r:id="rId22"/>
  </p:notesMasterIdLst>
  <p:handoutMasterIdLst>
    <p:handoutMasterId r:id="rId23"/>
  </p:handoutMasterIdLst>
  <p:sldIdLst>
    <p:sldId id="288" r:id="rId2"/>
    <p:sldId id="289" r:id="rId3"/>
    <p:sldId id="293" r:id="rId4"/>
    <p:sldId id="303" r:id="rId5"/>
    <p:sldId id="310" r:id="rId6"/>
    <p:sldId id="297" r:id="rId7"/>
    <p:sldId id="299" r:id="rId8"/>
    <p:sldId id="284" r:id="rId9"/>
    <p:sldId id="298" r:id="rId10"/>
    <p:sldId id="300" r:id="rId11"/>
    <p:sldId id="317" r:id="rId12"/>
    <p:sldId id="308" r:id="rId13"/>
    <p:sldId id="309" r:id="rId14"/>
    <p:sldId id="301" r:id="rId15"/>
    <p:sldId id="304" r:id="rId16"/>
    <p:sldId id="305" r:id="rId17"/>
    <p:sldId id="302" r:id="rId18"/>
    <p:sldId id="318" r:id="rId19"/>
    <p:sldId id="313" r:id="rId20"/>
    <p:sldId id="281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27A00"/>
    <a:srgbClr val="AC8800"/>
    <a:srgbClr val="747474"/>
    <a:srgbClr val="001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9FE42-77E0-488F-98E2-F63CACC60A49}" v="1" dt="2023-08-15T01:59:34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4629" autoAdjust="0"/>
  </p:normalViewPr>
  <p:slideViewPr>
    <p:cSldViewPr snapToObjects="1">
      <p:cViewPr varScale="1">
        <p:scale>
          <a:sx n="122" d="100"/>
          <a:sy n="122" d="100"/>
        </p:scale>
        <p:origin x="255" y="6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EE2A88-F375-486E-A0A1-425AAD8F9DFD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2A4051-43EB-4283-AFDD-976E1B057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01FCCA-37DB-43BB-AA44-0797CAE4FF24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5B9C6F-31BB-4749-AA74-F345C354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B9C6F-31BB-4749-AA74-F345C3542E1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7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B9C6F-31BB-4749-AA74-F345C3542E1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3800">
                <a:solidFill>
                  <a:srgbClr val="001D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rgbClr val="B27A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F718-CFDB-4117-86D8-681ABAC43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314B-97C1-4AA9-A734-7659ECEC51B6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363E-40A5-45ED-8562-D3454B610EC9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CEAA-A0D1-41E9-9103-AAAB3437C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9B46-3847-4196-8788-64963A710A7E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9CBB-478B-41F1-A67F-9C2D186A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2C577-E233-48CF-BF7C-9206A660C2A8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1472-7AAA-4B0D-9244-D359F3242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F5B3-E954-437D-B271-7AB9DF2895E8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8823-25AC-4EEE-900C-B99E81B27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AF060-8034-47FD-B010-81E9F6A621FD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4B76-3B57-45D2-809B-A3D510C49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0DDB-9859-4AA1-B230-7E91C5BCB358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176A-BF6D-47C0-AB51-009010270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450B-ED54-4A40-9DD8-414963F1D069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B947-9D60-48B0-9DB5-C97222A07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F5DA-4B46-494C-BDCE-E8F00B809716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A03D-1E35-425F-92CF-4ECB32EE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100" b="1" cap="none" baseline="0">
                <a:solidFill>
                  <a:srgbClr val="001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rgbClr val="B27A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D0C9-BC37-4EA1-B3E3-4CFC61F403CD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4A90-0A66-4B8C-8530-9F259C3C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8465-3899-4B47-876E-8910761583A9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C51D-1B95-42BF-A29E-9CB93E2C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23A9-D2EC-4D10-9D66-2B807199927F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60E6-745B-456B-9A0F-5CC7E07E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6A1A-F4AB-4A42-9F9E-BEFFE9E116B6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DEA-B556-448A-93E6-9A66230EF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CA6C-CBEC-4312-B706-C6C347532098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DB80-8BBD-466C-810C-D16B9983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B8F0-E293-468D-9D1C-80BFD1A8E44B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3BD9-7C46-4D0C-935E-D292FBA81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1DEB-526E-44F3-9DC7-FE523439A422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3505-A168-492A-BDB0-4BD5CAD19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0">
                <a:srgbClr val="747474"/>
              </a:gs>
              <a:gs pos="8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47F42F-0197-411E-8A7B-72A3FD9BA7E7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9CA161-E633-4E63-862E-E7D52A0EE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8" descr="FIULogo_H_CMYK_fx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103938" y="5959475"/>
            <a:ext cx="243046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1D4D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rgbClr val="001D4D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adservices.com/pagead/aclk?sa=L&amp;ai=DChcSEwj02Ynwg8_yAhWK_8gKHRQ7AjwYABABGgJxdQ&amp;ae=2&amp;ohost=www.google.com&amp;cid=CAASE-RoBT7WJ-Rv9Ro14tFKPbtrahE&amp;sig=AOD64_3Z3tP7keJD7P3fV-SOBkvZaCSZQA&amp;q&amp;nis=1&amp;adurl&amp;ved=2ahUKEwi374Hwg8_yAhVTTDABHaHnB2cQ0Qx6BAgDEAE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.fi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6762750" cy="2133600"/>
          </a:xfrm>
        </p:spPr>
        <p:txBody>
          <a:bodyPr/>
          <a:lstStyle/>
          <a:p>
            <a:pPr eaLnBrk="1" hangingPunct="1"/>
            <a:r>
              <a:rPr lang="en-US" sz="4000"/>
              <a:t>	</a:t>
            </a:r>
            <a:br>
              <a:rPr lang="en-US" sz="4000"/>
            </a:br>
            <a:r>
              <a:rPr lang="en-US" sz="4000"/>
              <a:t>	</a:t>
            </a:r>
            <a:endParaRPr lang="en-US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6762750" cy="3433763"/>
          </a:xfrm>
        </p:spPr>
        <p:txBody>
          <a:bodyPr/>
          <a:lstStyle/>
          <a:p>
            <a:pPr algn="ctr" eaLnBrk="1" hangingPunct="1"/>
            <a:endParaRPr lang="en-US" sz="4400" i="1" dirty="0">
              <a:latin typeface="Algerian" pitchFamily="82" charset="0"/>
            </a:endParaRPr>
          </a:p>
          <a:p>
            <a:pPr algn="ctr" eaLnBrk="1" hangingPunct="1"/>
            <a:r>
              <a:rPr lang="en-US" sz="4400" b="1" i="1" dirty="0">
                <a:solidFill>
                  <a:srgbClr val="FFC000"/>
                </a:solidFill>
                <a:latin typeface="Algerian" pitchFamily="82" charset="0"/>
              </a:rPr>
              <a:t>WELCOME </a:t>
            </a:r>
          </a:p>
          <a:p>
            <a:pPr algn="ctr" eaLnBrk="1" hangingPunct="1"/>
            <a:r>
              <a:rPr lang="en-US" sz="4400" b="1" i="1" dirty="0">
                <a:solidFill>
                  <a:srgbClr val="FFC000"/>
                </a:solidFill>
                <a:latin typeface="Algerian" pitchFamily="82" charset="0"/>
              </a:rPr>
              <a:t>CLASS OF 2024!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79425"/>
            <a:ext cx="48307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7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PRAXIS/PRAXIS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8477"/>
            <a:ext cx="7583487" cy="4208463"/>
          </a:xfrm>
        </p:spPr>
        <p:txBody>
          <a:bodyPr/>
          <a:lstStyle/>
          <a:p>
            <a:pPr marL="577850" lvl="2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PRAXIS (Certification) examination: register to take exam </a:t>
            </a:r>
            <a:r>
              <a:rPr lang="en-US" sz="2400" b="1" u="sng" dirty="0">
                <a:solidFill>
                  <a:schemeClr val="tx2"/>
                </a:solidFill>
              </a:rPr>
              <a:t>next-to-last or last semester</a:t>
            </a:r>
            <a:r>
              <a:rPr lang="en-US" sz="2400" b="1" dirty="0">
                <a:solidFill>
                  <a:schemeClr val="tx2"/>
                </a:solidFill>
              </a:rPr>
              <a:t> in program</a:t>
            </a:r>
          </a:p>
          <a:p>
            <a:pPr lvl="3"/>
            <a:r>
              <a:rPr lang="en-US" sz="2400" b="1" dirty="0">
                <a:solidFill>
                  <a:schemeClr val="tx2"/>
                </a:solidFill>
              </a:rPr>
              <a:t>Goal is to pass the examination the first time you take it</a:t>
            </a:r>
          </a:p>
          <a:p>
            <a:pPr lvl="3"/>
            <a:r>
              <a:rPr lang="en-US" sz="2400" b="1" u="sng" dirty="0">
                <a:solidFill>
                  <a:schemeClr val="tx2"/>
                </a:solidFill>
              </a:rPr>
              <a:t>You must pass the praxis examination to graduate </a:t>
            </a:r>
          </a:p>
          <a:p>
            <a:pPr lvl="3"/>
            <a:r>
              <a:rPr lang="en-US" sz="2400" b="1" u="sng" dirty="0">
                <a:solidFill>
                  <a:schemeClr val="tx2"/>
                </a:solidFill>
              </a:rPr>
              <a:t>PLEASE: EMAIL DR. HOUGH WITH YOUR SCORE, WHETHER PASS/FAIL, AND EXAM DATE ASAP. I MUST KNOW IF YOU HAVE PASSED/FAILED. IF YOU FAIL THE FIRST TIME, WORK WITH DR. HOUGH TO PLAN WHEN YOU WILL RETAKE EXAM.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8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4904-0519-15D2-D584-04FF2088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PRAXIS/PRAXIS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98A97-1699-22B5-F651-6B7DFCECF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ALSO: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When registering to take the PRAXIS exam, you need to make sure you have your PRAXIS</a:t>
            </a:r>
            <a:r>
              <a:rPr lang="en-US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scores sent to three entities:</a:t>
            </a:r>
          </a:p>
          <a:p>
            <a:r>
              <a:rPr lang="en-US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1) CSD Department at FIU (we need a record of you taking the exam for you to graduate;</a:t>
            </a:r>
          </a:p>
          <a:p>
            <a:r>
              <a:rPr lang="en-US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2) American Speech-Language-Hearing Association (enables you to become a certified SLP; and </a:t>
            </a:r>
          </a:p>
          <a:p>
            <a:r>
              <a:rPr lang="en-US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3) Florida Dept. of Health (licensed SLP in State of Florida).</a:t>
            </a:r>
          </a:p>
          <a:p>
            <a:endParaRPr lang="en-US" b="1" dirty="0">
              <a:solidFill>
                <a:srgbClr val="AF8D40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1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3D47D-3A22-44D1-9E28-83EBAFBE6D80}"/>
              </a:ext>
            </a:extLst>
          </p:cNvPr>
          <p:cNvSpPr/>
          <p:nvPr/>
        </p:nvSpPr>
        <p:spPr>
          <a:xfrm>
            <a:off x="1219200" y="1166842"/>
            <a:ext cx="708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1) 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Praxisprep.com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	-Has numerous tests for practice.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	-Sign up to get up to date information.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2) Therapy 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	-National Speech-Language Pathology Examination Review &amp; Study Guide (</a:t>
            </a:r>
            <a:r>
              <a:rPr lang="en-US" b="1" dirty="0" err="1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Lof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 and Johnson)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	-study guide in CSD office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3)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EZ PRAXIS Preparation Tutors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	-</a:t>
            </a:r>
            <a:r>
              <a:rPr lang="en-US" sz="1800" b="1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praxis 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slp</a:t>
            </a:r>
            <a:r>
              <a:rPr lang="en-US" sz="1800" b="1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praxis 5331 - praxis speech language pathology - praxis 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slp</a:t>
            </a:r>
            <a:r>
              <a:rPr lang="en-US" sz="1800" b="1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tutors</a:t>
            </a:r>
            <a:endParaRPr lang="en-US" sz="1800" b="1" u="sng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Online Tutoring Provider for the PRAXIS in Speech-Language Pathology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DA989-7496-4D70-9627-A244662D3673}"/>
              </a:ext>
            </a:extLst>
          </p:cNvPr>
          <p:cNvSpPr txBox="1"/>
          <p:nvPr/>
        </p:nvSpPr>
        <p:spPr>
          <a:xfrm>
            <a:off x="1905000" y="4572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PRAXIS PREPARATION MATERIALS</a:t>
            </a:r>
          </a:p>
        </p:txBody>
      </p:sp>
    </p:spTree>
    <p:extLst>
      <p:ext uri="{BB962C8B-B14F-4D97-AF65-F5344CB8AC3E}">
        <p14:creationId xmlns:p14="http://schemas.microsoft.com/office/powerpoint/2010/main" val="272797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4939A2-BFE9-4C0F-90AE-65753715D99D}"/>
              </a:ext>
            </a:extLst>
          </p:cNvPr>
          <p:cNvSpPr/>
          <p:nvPr/>
        </p:nvSpPr>
        <p:spPr>
          <a:xfrm>
            <a:off x="1457227" y="2057400"/>
            <a:ext cx="624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4) </a:t>
            </a:r>
            <a:r>
              <a:rPr lang="en-US" b="1" dirty="0" err="1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Mometrix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 Media LLC: SLP Praxis II preparation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  	-praxis study guide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	-sent to you by Dr. Mead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5) National SLP Praxis Review guides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	-in the department office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 startAt="6"/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ETS The Praxis Study Companion Speech-Language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     Pathology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 	-ETS.org</a:t>
            </a:r>
            <a:endParaRPr lang="en-US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84D91-88A8-4CE7-B724-EE6672F1AAA3}"/>
              </a:ext>
            </a:extLst>
          </p:cNvPr>
          <p:cNvSpPr txBox="1"/>
          <p:nvPr/>
        </p:nvSpPr>
        <p:spPr>
          <a:xfrm>
            <a:off x="2438400" y="838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</a:rPr>
              <a:t>PRAXIS PREPARATION MATERIALS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000" b="1" dirty="0">
                <a:solidFill>
                  <a:schemeClr val="tx2"/>
                </a:solidFill>
              </a:rPr>
              <a:t>Apply for graduation during semester before graduation (separate application for commencement)</a:t>
            </a:r>
          </a:p>
          <a:p>
            <a:pPr lvl="3"/>
            <a:r>
              <a:rPr lang="en-US" sz="2000" b="1" dirty="0">
                <a:solidFill>
                  <a:schemeClr val="tx2"/>
                </a:solidFill>
              </a:rPr>
              <a:t>You must be enrolled for at least 1 credit in the semester that you plan to graduate</a:t>
            </a:r>
          </a:p>
          <a:p>
            <a:pPr lvl="3"/>
            <a:r>
              <a:rPr lang="en-US" sz="2000" b="1" dirty="0">
                <a:solidFill>
                  <a:schemeClr val="tx2"/>
                </a:solidFill>
              </a:rPr>
              <a:t>All general education prerequisites must be completed to apply for ASHA certification</a:t>
            </a:r>
          </a:p>
          <a:p>
            <a:pPr lvl="3"/>
            <a:r>
              <a:rPr lang="en-US" sz="2000" b="1" dirty="0">
                <a:solidFill>
                  <a:schemeClr val="tx2"/>
                </a:solidFill>
              </a:rPr>
              <a:t>Dr. Hough will be unable to digitally sign ASHA certification paperwork upon posting of your degree if: </a:t>
            </a:r>
          </a:p>
          <a:p>
            <a:pPr lvl="4"/>
            <a:r>
              <a:rPr lang="en-US" sz="2000" b="1" dirty="0">
                <a:solidFill>
                  <a:schemeClr val="tx2"/>
                </a:solidFill>
              </a:rPr>
              <a:t>You have not completed all general education courses</a:t>
            </a:r>
          </a:p>
          <a:p>
            <a:pPr lvl="4"/>
            <a:r>
              <a:rPr lang="en-US" sz="2000" b="1" dirty="0">
                <a:solidFill>
                  <a:schemeClr val="tx2"/>
                </a:solidFill>
              </a:rPr>
              <a:t>You do not meet (virtually is fine) with her to close your academic file.</a:t>
            </a:r>
          </a:p>
        </p:txBody>
      </p:sp>
    </p:spTree>
    <p:extLst>
      <p:ext uri="{BB962C8B-B14F-4D97-AF65-F5344CB8AC3E}">
        <p14:creationId xmlns:p14="http://schemas.microsoft.com/office/powerpoint/2010/main" val="153463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84583"/>
            <a:ext cx="7583487" cy="1044575"/>
          </a:xfrm>
        </p:spPr>
        <p:txBody>
          <a:bodyPr/>
          <a:lstStyle/>
          <a:p>
            <a:r>
              <a:rPr lang="en-US" dirty="0"/>
              <a:t>Financial Aid Summer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245" y="1524000"/>
            <a:ext cx="7583487" cy="4208463"/>
          </a:xfrm>
        </p:spPr>
        <p:txBody>
          <a:bodyPr/>
          <a:lstStyle/>
          <a:p>
            <a:pPr marL="577850" lvl="2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FOR STUDENTS DEPENDENT UPON FINANCIAL AID: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You must be registered for 5 credits to receive federal financial aid during the summer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However, those of you who have done early clinic and are Masters Project students will be registered for only 4 credits during Summer 2024.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SO: </a:t>
            </a:r>
            <a:r>
              <a:rPr lang="en-US" b="1" dirty="0">
                <a:solidFill>
                  <a:srgbClr val="FF0000"/>
                </a:solidFill>
              </a:rPr>
              <a:t>IF YOU REQUIRE FINANCIAL AID, THIS IS WHAT WE DO:</a:t>
            </a:r>
          </a:p>
          <a:p>
            <a:pPr lvl="3"/>
            <a:r>
              <a:rPr lang="en-US" b="1" dirty="0">
                <a:solidFill>
                  <a:schemeClr val="tx2"/>
                </a:solidFill>
              </a:rPr>
              <a:t>You will not register for Masters Project during Spring 2024 and instead register for two credits of Masters Project for Summer 2024</a:t>
            </a:r>
          </a:p>
          <a:p>
            <a:pPr lvl="3"/>
            <a:r>
              <a:rPr lang="en-US" b="1" dirty="0">
                <a:solidFill>
                  <a:schemeClr val="tx2"/>
                </a:solidFill>
              </a:rPr>
              <a:t>Thus, you will then have 5 credits to register for during the summer.</a:t>
            </a: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IT IS IMPERATIVE THAT YOU INFORM ME THAT YOU ARE DOING THIS BEFORE THE SPRING SEMESTER BEGINS</a:t>
            </a:r>
          </a:p>
          <a:p>
            <a:pPr lvl="3"/>
            <a:endParaRPr lang="en-US" sz="2000" b="1" dirty="0">
              <a:solidFill>
                <a:schemeClr val="tx2"/>
              </a:solidFill>
            </a:endParaRPr>
          </a:p>
          <a:p>
            <a:pPr marL="860425" lvl="3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4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Program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978" y="1524000"/>
            <a:ext cx="7583487" cy="4208463"/>
          </a:xfrm>
        </p:spPr>
        <p:txBody>
          <a:bodyPr/>
          <a:lstStyle/>
          <a:p>
            <a:r>
              <a:rPr lang="en-US" b="1" dirty="0"/>
              <a:t>Working During the Second Year of Masters’ SLP Program</a:t>
            </a:r>
          </a:p>
          <a:p>
            <a:r>
              <a:rPr lang="en-US" b="1" dirty="0"/>
              <a:t>CSD website</a:t>
            </a:r>
          </a:p>
          <a:p>
            <a:r>
              <a:rPr lang="en-US" b="1" dirty="0"/>
              <a:t>Graduate Student Handbook</a:t>
            </a:r>
          </a:p>
          <a:p>
            <a:r>
              <a:rPr lang="en-US" b="1" dirty="0"/>
              <a:t>Summer 2024 classes</a:t>
            </a:r>
          </a:p>
          <a:p>
            <a:pPr lvl="1"/>
            <a:r>
              <a:rPr lang="en-US" b="1" dirty="0"/>
              <a:t>If you haven’t taken Aural Rehabilitation in  undergraduate or in Graduate Certificate program (SPA 6322), you MUST take this course</a:t>
            </a:r>
          </a:p>
          <a:p>
            <a:pPr lvl="1"/>
            <a:r>
              <a:rPr lang="en-US" b="1" dirty="0"/>
              <a:t>If you have taken Aural Rehabilitation, you can choose between the two elective courses, SPA 6254 Adult Cognition and Communication or SPA 6559 AAC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9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INTERNSHIPS/PLACEMENTS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Observation Hours</a:t>
            </a:r>
          </a:p>
          <a:p>
            <a:r>
              <a:rPr lang="en-US" sz="2000" b="1" dirty="0"/>
              <a:t>Materials for check-out</a:t>
            </a:r>
          </a:p>
          <a:p>
            <a:r>
              <a:rPr lang="en-US" sz="2000" b="1" dirty="0"/>
              <a:t>Mentor-Mentee</a:t>
            </a:r>
          </a:p>
          <a:p>
            <a:r>
              <a:rPr lang="en-US" sz="2000" b="1" dirty="0"/>
              <a:t>CALIPSO</a:t>
            </a:r>
          </a:p>
          <a:p>
            <a:r>
              <a:rPr lang="en-US" sz="2000" b="1" dirty="0"/>
              <a:t>Voluntary Return to Clinic Form</a:t>
            </a:r>
          </a:p>
          <a:p>
            <a:r>
              <a:rPr lang="en-US" sz="2000" b="1" dirty="0">
                <a:effectLst/>
                <a:ea typeface="Times New Roman" panose="02020603050405020304" pitchFamily="18" charset="0"/>
              </a:rPr>
              <a:t>COVID-19 vaccine and Clinic</a:t>
            </a:r>
          </a:p>
          <a:p>
            <a:r>
              <a:rPr lang="en-US" sz="2000" b="1" dirty="0"/>
              <a:t>Scrubs</a:t>
            </a:r>
          </a:p>
        </p:txBody>
      </p:sp>
    </p:spTree>
    <p:extLst>
      <p:ext uri="{BB962C8B-B14F-4D97-AF65-F5344CB8AC3E}">
        <p14:creationId xmlns:p14="http://schemas.microsoft.com/office/powerpoint/2010/main" val="248612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FB22B4E-C489-830D-811A-229ED9138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" t="21469" r="82713" b="13650"/>
          <a:stretch/>
        </p:blipFill>
        <p:spPr bwMode="auto">
          <a:xfrm>
            <a:off x="2209800" y="228600"/>
            <a:ext cx="3886200" cy="5329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6769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8225-CB25-44F6-8F11-1ED1E1A0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C000"/>
                </a:solidFill>
              </a:rPr>
              <a:t>NSSHLA: National Student Speech-Language-Hearing Association, FIU Chapter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D53F-E05C-48F4-8317-C9023D9D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18" y="1600200"/>
            <a:ext cx="7583487" cy="4208463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b="1" u="sng" dirty="0">
                <a:solidFill>
                  <a:srgbClr val="002060"/>
                </a:solidFill>
                <a:latin typeface="Trebuchet MS (Body)"/>
              </a:rPr>
              <a:t>FIU Officers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Trebuchet MS (Body)"/>
                <a:ea typeface="Times New Roman" panose="02020603050405020304" pitchFamily="18" charset="0"/>
              </a:rPr>
              <a:t>President: Chantal Murrell  (email: cmurr050@fiu.edu) </a:t>
            </a: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Trebuchet MS (Body)"/>
                <a:ea typeface="Times New Roman" panose="02020603050405020304" pitchFamily="18" charset="0"/>
              </a:rPr>
              <a:t> </a:t>
            </a: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Trebuchet MS (Body)"/>
                <a:ea typeface="Times New Roman" panose="02020603050405020304" pitchFamily="18" charset="0"/>
              </a:rPr>
              <a:t>Vice President: Stephanie Cabrera and Michelle Alpizar</a:t>
            </a: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Trebuchet MS (Body)"/>
                <a:ea typeface="Times New Roman" panose="02020603050405020304" pitchFamily="18" charset="0"/>
              </a:rPr>
              <a:t>Social Media Coordinator: Mabel Aday  </a:t>
            </a: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Trebuchet MS (Body)"/>
                <a:ea typeface="Times New Roman" panose="02020603050405020304" pitchFamily="18" charset="0"/>
              </a:rPr>
              <a:t>Treasurer: Elisa Lezcano</a:t>
            </a: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Trebuchet MS (Body)"/>
                <a:ea typeface="Times New Roman" panose="02020603050405020304" pitchFamily="18" charset="0"/>
              </a:rPr>
              <a:t>CSO Representative: Stephanie Delvalle</a:t>
            </a:r>
            <a:endParaRPr lang="en-US" b="1" dirty="0">
              <a:solidFill>
                <a:srgbClr val="002060"/>
              </a:solidFill>
              <a:latin typeface="Trebuchet MS (Body)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779463" y="228601"/>
            <a:ext cx="7583487" cy="2133600"/>
          </a:xfrm>
        </p:spPr>
        <p:txBody>
          <a:bodyPr/>
          <a:lstStyle/>
          <a:p>
            <a:pPr algn="ctr"/>
            <a:r>
              <a:rPr lang="en-US" sz="3200" dirty="0"/>
              <a:t>	</a:t>
            </a:r>
            <a:br>
              <a:rPr lang="en-US" sz="2400" dirty="0"/>
            </a:br>
            <a:r>
              <a:rPr lang="en-US" sz="2400" b="1" dirty="0"/>
              <a:t>Nicole Wertheim </a:t>
            </a:r>
            <a:r>
              <a:rPr lang="en-US" sz="2400" b="1" dirty="0">
                <a:solidFill>
                  <a:schemeClr val="tx2"/>
                </a:solidFill>
              </a:rPr>
              <a:t>College of Nursing and Health Sciences</a:t>
            </a:r>
            <a:br>
              <a:rPr lang="en-US" sz="2800" b="1" dirty="0">
                <a:solidFill>
                  <a:schemeClr val="tx2"/>
                </a:solidFill>
              </a:rPr>
            </a:br>
            <a:br>
              <a:rPr lang="en-US" sz="2800" b="1" dirty="0">
                <a:solidFill>
                  <a:schemeClr val="tx2"/>
                </a:solidFill>
              </a:rPr>
            </a:b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531" name="Text Placeholder 4"/>
          <p:cNvSpPr>
            <a:spLocks noGrp="1"/>
          </p:cNvSpPr>
          <p:nvPr>
            <p:ph type="body" idx="1"/>
          </p:nvPr>
        </p:nvSpPr>
        <p:spPr>
          <a:xfrm>
            <a:off x="1676400" y="990600"/>
            <a:ext cx="6019800" cy="790575"/>
          </a:xfrm>
        </p:spPr>
        <p:txBody>
          <a:bodyPr/>
          <a:lstStyle/>
          <a:p>
            <a:pPr>
              <a:spcBef>
                <a:spcPct val="0"/>
              </a:spcBef>
            </a:pPr>
            <a:br>
              <a:rPr lang="en-US" dirty="0"/>
            </a:br>
            <a:endParaRPr lang="en-US" dirty="0"/>
          </a:p>
        </p:txBody>
      </p:sp>
      <p:sp>
        <p:nvSpPr>
          <p:cNvPr id="22532" name="Content Placeholder 5"/>
          <p:cNvSpPr>
            <a:spLocks noGrp="1"/>
          </p:cNvSpPr>
          <p:nvPr>
            <p:ph sz="half" idx="2"/>
          </p:nvPr>
        </p:nvSpPr>
        <p:spPr>
          <a:xfrm>
            <a:off x="381000" y="2362200"/>
            <a:ext cx="4495800" cy="4191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  <a:buFont typeface="Wingdings" pitchFamily="2" charset="2"/>
              <a:buNone/>
            </a:pPr>
            <a:r>
              <a:rPr lang="en-US" b="1" u="sng" dirty="0">
                <a:solidFill>
                  <a:schemeClr val="tx2"/>
                </a:solidFill>
              </a:rPr>
              <a:t>Faculty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Monica Hough, </a:t>
            </a:r>
            <a:r>
              <a:rPr lang="en-US" sz="1400" b="1" dirty="0">
                <a:solidFill>
                  <a:schemeClr val="tx2"/>
                </a:solidFill>
              </a:rPr>
              <a:t>Chair and Professor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Alliete Alfano, </a:t>
            </a:r>
            <a:r>
              <a:rPr lang="en-US" sz="1400" b="1" dirty="0">
                <a:solidFill>
                  <a:schemeClr val="tx2"/>
                </a:solidFill>
              </a:rPr>
              <a:t>Assistant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Angela Medina, </a:t>
            </a:r>
            <a:r>
              <a:rPr lang="en-US" sz="1400" b="1" dirty="0">
                <a:solidFill>
                  <a:schemeClr val="tx2"/>
                </a:solidFill>
              </a:rPr>
              <a:t>Associate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Jean Mead, </a:t>
            </a:r>
            <a:r>
              <a:rPr lang="en-US" sz="1400" b="1" dirty="0">
                <a:solidFill>
                  <a:schemeClr val="tx2"/>
                </a:solidFill>
              </a:rPr>
              <a:t>Clinical Associate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Mariateresa (Teri) </a:t>
            </a:r>
            <a:r>
              <a:rPr lang="en-US" b="1" dirty="0" err="1">
                <a:solidFill>
                  <a:schemeClr val="tx2"/>
                </a:solidFill>
              </a:rPr>
              <a:t>Muňoz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sz="1400" b="1" dirty="0">
                <a:solidFill>
                  <a:schemeClr val="tx2"/>
                </a:solidFill>
              </a:rPr>
              <a:t>Clinical Assistant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tx2"/>
                </a:solidFill>
              </a:rPr>
              <a:t>Eliane Ramos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400" b="1" dirty="0">
                <a:solidFill>
                  <a:schemeClr val="tx2"/>
                </a:solidFill>
              </a:rPr>
              <a:t>Clinical Associate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100" b="1" dirty="0">
                <a:solidFill>
                  <a:schemeClr val="tx2"/>
                </a:solidFill>
              </a:rPr>
              <a:t>Chelsea Sommer, </a:t>
            </a:r>
            <a:r>
              <a:rPr lang="en-US" sz="1500" b="1" dirty="0">
                <a:solidFill>
                  <a:schemeClr val="tx2"/>
                </a:solidFill>
              </a:rPr>
              <a:t>Assistant Professor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200" b="1" u="sng" dirty="0">
                <a:solidFill>
                  <a:schemeClr val="tx2"/>
                </a:solidFill>
              </a:rPr>
              <a:t>Adjunct Faculty</a:t>
            </a:r>
            <a:r>
              <a:rPr lang="en-US" sz="2200" b="1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chemeClr val="tx2"/>
                </a:solidFill>
              </a:rPr>
              <a:t>Michele Aurignac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chemeClr val="tx2"/>
                </a:solidFill>
              </a:rPr>
              <a:t>Cindy Simon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chemeClr val="tx2"/>
                </a:solidFill>
              </a:rPr>
              <a:t>Joseph Zelenke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chemeClr val="tx2"/>
                </a:solidFill>
              </a:rPr>
              <a:t>Barry Freeman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endParaRPr lang="en-US" sz="22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endParaRPr lang="en-US" sz="2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53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600" y="304799"/>
            <a:ext cx="8077200" cy="160020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FFC000"/>
                </a:solidFill>
              </a:rPr>
              <a:t>Department of Communication Sciences &amp; Disorders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05400" y="2362200"/>
            <a:ext cx="3486150" cy="36861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b="1" u="sng" dirty="0">
                <a:solidFill>
                  <a:schemeClr val="tx2"/>
                </a:solidFill>
              </a:rPr>
              <a:t>Office Staff: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Nancy Bradbury, Office Manager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Moises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Noblecilla</a:t>
            </a:r>
            <a:r>
              <a:rPr lang="en-US" b="1" dirty="0"/>
              <a:t>, Office Assistant OPS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b="1" dirty="0"/>
              <a:t>Henry Sardinas, Office Assistant OPS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b="1" dirty="0"/>
              <a:t>Nuria Rodriguez, Coordinator Administrative Services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7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dirty="0"/>
          </a:p>
          <a:p>
            <a:pPr algn="ctr">
              <a:buFont typeface="Wingdings 2" pitchFamily="18" charset="2"/>
              <a:buNone/>
            </a:pPr>
            <a:endParaRPr lang="en-US" dirty="0"/>
          </a:p>
          <a:p>
            <a:pPr algn="ctr">
              <a:buFont typeface="Wingdings 2" pitchFamily="18" charset="2"/>
              <a:buNone/>
            </a:pPr>
            <a:r>
              <a:rPr lang="en-US" sz="3200" b="1" i="1" dirty="0">
                <a:solidFill>
                  <a:schemeClr val="tx2"/>
                </a:solidFill>
              </a:rPr>
              <a:t>THANK YOU</a:t>
            </a:r>
          </a:p>
          <a:p>
            <a:pPr algn="ctr">
              <a:buFont typeface="Wingdings 2" pitchFamily="18" charset="2"/>
              <a:buNone/>
            </a:pPr>
            <a:r>
              <a:rPr lang="en-US" sz="3200" b="1" i="1" dirty="0">
                <a:solidFill>
                  <a:schemeClr val="tx2"/>
                </a:solidFill>
              </a:rPr>
              <a:t>HAVE A WONDERFUL YEAR!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50888"/>
            <a:ext cx="48307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87" y="228600"/>
            <a:ext cx="7583487" cy="10445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Masters’ Projects &amp; 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93" y="1285994"/>
            <a:ext cx="7583487" cy="42084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Masters’ Project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r>
              <a:rPr lang="en-US" b="1" u="sng" dirty="0">
                <a:solidFill>
                  <a:srgbClr val="FF0000"/>
                </a:solidFill>
              </a:rPr>
              <a:t> PLEASE READ THE SYLLABUS</a:t>
            </a:r>
            <a:r>
              <a:rPr lang="en-US" dirty="0"/>
              <a:t>!!!</a:t>
            </a:r>
          </a:p>
          <a:p>
            <a:r>
              <a:rPr lang="en-US" b="1" dirty="0"/>
              <a:t>Provide students with opportunity to synthesize academic and clinical experiences and participate in completion of a DATA-BASED research project within group of 3-5 students with CSD faculty mentor. </a:t>
            </a:r>
          </a:p>
          <a:p>
            <a:r>
              <a:rPr lang="en-US" b="1" dirty="0"/>
              <a:t>Research project topics based on expertise and interest of the faculty mentors. </a:t>
            </a:r>
          </a:p>
          <a:p>
            <a:r>
              <a:rPr lang="en-US" b="1" dirty="0"/>
              <a:t>Groups have been selected based on interest in research project topics and availability. </a:t>
            </a:r>
          </a:p>
          <a:p>
            <a:r>
              <a:rPr lang="en-US" b="1" dirty="0"/>
              <a:t>Each group and their faculty mentor work on project for 3 semesters from beginning to completion. </a:t>
            </a:r>
          </a:p>
        </p:txBody>
      </p:sp>
    </p:spTree>
    <p:extLst>
      <p:ext uri="{BB962C8B-B14F-4D97-AF65-F5344CB8AC3E}">
        <p14:creationId xmlns:p14="http://schemas.microsoft.com/office/powerpoint/2010/main" val="258747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Masters Projects/Theses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818" y="1837441"/>
            <a:ext cx="7583487" cy="4208463"/>
          </a:xfrm>
        </p:spPr>
        <p:txBody>
          <a:bodyPr/>
          <a:lstStyle/>
          <a:p>
            <a:r>
              <a:rPr lang="en-US" b="1" dirty="0"/>
              <a:t>Theses: </a:t>
            </a:r>
            <a:r>
              <a:rPr lang="en-US" b="1" dirty="0">
                <a:solidFill>
                  <a:srgbClr val="FF0000"/>
                </a:solidFill>
              </a:rPr>
              <a:t>PLEASE READ THE SYLLABUS! </a:t>
            </a:r>
            <a:r>
              <a:rPr lang="en-US" b="1" dirty="0"/>
              <a:t>(ASK DR. Hough for it if you haven’t received it.</a:t>
            </a:r>
          </a:p>
          <a:p>
            <a:r>
              <a:rPr lang="en-US" b="1" dirty="0"/>
              <a:t>Meet with your thesis director if you haven’t as yet and identify your thesis committee</a:t>
            </a:r>
          </a:p>
          <a:p>
            <a:r>
              <a:rPr lang="en-US" b="1" dirty="0"/>
              <a:t>Meeting will be scheduled with Thesis directors and students in the near future via ZOOM/F2F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841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5C51-E59F-4D67-9394-15D1AB9F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Conducting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C4E1-2B99-4EA6-9A39-85D5F5486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Masters SLP students conducting Research must complete:</a:t>
            </a:r>
          </a:p>
          <a:p>
            <a:r>
              <a:rPr lang="en-US" b="1" dirty="0"/>
              <a:t>CITI TRAINING</a:t>
            </a:r>
          </a:p>
          <a:p>
            <a:pPr lvl="1"/>
            <a:r>
              <a:rPr lang="en-US" b="1" dirty="0"/>
              <a:t>Collaborative Institutional Training Initiative 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https://www.citiprogram.org</a:t>
            </a:r>
          </a:p>
          <a:p>
            <a:pPr lvl="1"/>
            <a:r>
              <a:rPr lang="en-US" b="1" dirty="0"/>
              <a:t>If not completed, must complete no later than September 30, 2023  </a:t>
            </a:r>
          </a:p>
          <a:p>
            <a:r>
              <a:rPr lang="en-US" b="1" dirty="0"/>
              <a:t>IRB (Institutional Review Board): Documentation specific to your individual/group study. Implemented by the Faculty Director of your project.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5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Counseling &amp; Psychological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Student Health Center (SHC) 270</a:t>
            </a:r>
          </a:p>
          <a:p>
            <a:r>
              <a:rPr lang="en-US" b="1" dirty="0"/>
              <a:t>305-348-2277(CAPS); </a:t>
            </a:r>
            <a:r>
              <a:rPr lang="en-US" b="1" dirty="0">
                <a:hlinkClick r:id="rId3"/>
              </a:rPr>
              <a:t>http://www.caps.fiu.edu</a:t>
            </a:r>
            <a:endParaRPr lang="en-US" b="1" dirty="0"/>
          </a:p>
          <a:p>
            <a:r>
              <a:rPr lang="en-US" b="1" dirty="0"/>
              <a:t>Disability Services</a:t>
            </a:r>
          </a:p>
          <a:p>
            <a:r>
              <a:rPr lang="en-US" b="1" dirty="0"/>
              <a:t>Mindfulness Research Lab</a:t>
            </a:r>
          </a:p>
        </p:txBody>
      </p:sp>
    </p:spTree>
    <p:extLst>
      <p:ext uri="{BB962C8B-B14F-4D97-AF65-F5344CB8AC3E}">
        <p14:creationId xmlns:p14="http://schemas.microsoft.com/office/powerpoint/2010/main" val="351112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45" y="228600"/>
            <a:ext cx="7583487" cy="10445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Civility and Respect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256" y="1371600"/>
            <a:ext cx="7583487" cy="4208463"/>
          </a:xfrm>
        </p:spPr>
        <p:txBody>
          <a:bodyPr/>
          <a:lstStyle/>
          <a:p>
            <a:r>
              <a:rPr lang="en-US" b="1" dirty="0"/>
              <a:t>Civility is an essential component of FIU core values  and includes all meetings and classroom behavior.</a:t>
            </a:r>
          </a:p>
          <a:p>
            <a:r>
              <a:rPr lang="en-US" b="1" dirty="0"/>
              <a:t>When both faculty and students model civility, it contributes to the growth of individuals.</a:t>
            </a:r>
          </a:p>
          <a:p>
            <a:r>
              <a:rPr lang="en-US" b="1" dirty="0"/>
              <a:t>Students are encouraged to comment, question, or critique </a:t>
            </a:r>
            <a:r>
              <a:rPr lang="en-US" b="1" i="1" dirty="0"/>
              <a:t>ideas,</a:t>
            </a:r>
            <a:r>
              <a:rPr lang="en-US" b="1" dirty="0"/>
              <a:t> but never attack a faculty member or another student; respect is pivotal to all interactions.</a:t>
            </a:r>
          </a:p>
          <a:p>
            <a:r>
              <a:rPr lang="en-US" b="1" dirty="0"/>
              <a:t>Students are discouraged from checking text messages, social media, playing games on a computer/phone, or carrying on conversations while instructors are lecturing or classmates are presenting. </a:t>
            </a:r>
          </a:p>
          <a:p>
            <a:endParaRPr lang="en-US" dirty="0"/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9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583487" cy="1044575"/>
          </a:xfrm>
        </p:spPr>
        <p:txBody>
          <a:bodyPr/>
          <a:lstStyle/>
          <a:p>
            <a:pPr algn="ctr"/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General Education Prerequisites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77317" y="1219200"/>
            <a:ext cx="8135937" cy="4208463"/>
          </a:xfrm>
        </p:spPr>
        <p:txBody>
          <a:bodyPr/>
          <a:lstStyle/>
          <a:p>
            <a:pPr marL="577850" lvl="2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860425" lvl="3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NEED in addition to undergraduate/post-baccalaureate CSD prerequisites: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1 Physical Science (Chemistry or Physics ONLY)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1 Biological Science (Biology, General Anatomy and Physiology, Animal Biology, Marine Biology)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2 Behavioral Science (Psychology, Sociology, Anthropology, Social Work)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1 Statistics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5161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CAA Accreditation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575"/>
            <a:ext cx="7583487" cy="4208463"/>
          </a:xfrm>
        </p:spPr>
        <p:txBody>
          <a:bodyPr/>
          <a:lstStyle/>
          <a:p>
            <a:r>
              <a:rPr lang="en-US" sz="1800" b="1" dirty="0">
                <a:solidFill>
                  <a:srgbClr val="002060"/>
                </a:solidFill>
                <a:latin typeface="Trebuchet MS (Body)"/>
                <a:ea typeface="ＭＳ Ｐゴシック"/>
              </a:rPr>
              <a:t>Council on Academic Accreditation for Audiology and Speech-Language Pathology (CAA) of the American Speech-Language-Hearing Association</a:t>
            </a:r>
          </a:p>
          <a:p>
            <a:r>
              <a:rPr lang="en-US" sz="1800" b="1" dirty="0">
                <a:solidFill>
                  <a:srgbClr val="002060"/>
                </a:solidFill>
                <a:latin typeface="Trebuchet MS (Body)"/>
                <a:ea typeface="ＭＳ Ｐゴシック"/>
              </a:rPr>
              <a:t>Accrediting body for SLP and </a:t>
            </a:r>
            <a:r>
              <a:rPr lang="en-US" sz="1800" b="1" dirty="0" err="1">
                <a:solidFill>
                  <a:srgbClr val="002060"/>
                </a:solidFill>
                <a:latin typeface="Trebuchet MS (Body)"/>
                <a:ea typeface="ＭＳ Ｐゴシック"/>
              </a:rPr>
              <a:t>AuD</a:t>
            </a:r>
            <a:r>
              <a:rPr lang="en-US" sz="1800" b="1" dirty="0">
                <a:solidFill>
                  <a:srgbClr val="002060"/>
                </a:solidFill>
                <a:latin typeface="Trebuchet MS (Body)"/>
                <a:ea typeface="ＭＳ Ｐゴシック"/>
              </a:rPr>
              <a:t> clinical graduate programs throughout USA</a:t>
            </a:r>
          </a:p>
          <a:p>
            <a:r>
              <a:rPr lang="en-US" sz="1800" b="1" dirty="0">
                <a:solidFill>
                  <a:srgbClr val="002060"/>
                </a:solidFill>
                <a:latin typeface="Trebuchet MS (Body)"/>
                <a:ea typeface="ＭＳ Ｐゴシック"/>
              </a:rPr>
              <a:t>FIU Masters’ SLP is an accredited program, currently accredited through 11/30/2024</a:t>
            </a:r>
          </a:p>
          <a:p>
            <a:r>
              <a:rPr lang="en-US" sz="1800" b="1" dirty="0">
                <a:solidFill>
                  <a:srgbClr val="002060"/>
                </a:solidFill>
                <a:latin typeface="Trebuchet MS (Body)"/>
                <a:ea typeface="ＭＳ Ｐゴシック"/>
              </a:rPr>
              <a:t>SO: CSD Department faculty will begin preparing for the RE-ACCREDITATION process THIS year!</a:t>
            </a:r>
          </a:p>
          <a:p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628493983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6828</TotalTime>
  <Words>1226</Words>
  <Application>Microsoft Office PowerPoint</Application>
  <PresentationFormat>On-screen Show (4:3)</PresentationFormat>
  <Paragraphs>148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Helvetica</vt:lpstr>
      <vt:lpstr>Trebuchet MS</vt:lpstr>
      <vt:lpstr>Trebuchet MS (Body)</vt:lpstr>
      <vt:lpstr>Wingdings</vt:lpstr>
      <vt:lpstr>Wingdings 2</vt:lpstr>
      <vt:lpstr>Revolution</vt:lpstr>
      <vt:lpstr>   </vt:lpstr>
      <vt:lpstr>  Nicole Wertheim College of Nursing and Health Sciences  </vt:lpstr>
      <vt:lpstr>Masters’ Projects &amp; Theses</vt:lpstr>
      <vt:lpstr>Masters Projects/Theses</vt:lpstr>
      <vt:lpstr>Conducting Research </vt:lpstr>
      <vt:lpstr>Counseling &amp; Psychological Services</vt:lpstr>
      <vt:lpstr>Civility and Respect</vt:lpstr>
      <vt:lpstr>   General Education Prerequisites </vt:lpstr>
      <vt:lpstr>CAA Accreditation Status</vt:lpstr>
      <vt:lpstr>PRAXIS/PRAXIS PREPARATION</vt:lpstr>
      <vt:lpstr>PRAXIS/PRAXIS PREPARATION</vt:lpstr>
      <vt:lpstr>PowerPoint Presentation</vt:lpstr>
      <vt:lpstr>PowerPoint Presentation</vt:lpstr>
      <vt:lpstr>Graduation</vt:lpstr>
      <vt:lpstr>Financial Aid Summer 2024</vt:lpstr>
      <vt:lpstr>General Program Information</vt:lpstr>
      <vt:lpstr>INTERNSHIPS/PLACEMENTS</vt:lpstr>
      <vt:lpstr>PowerPoint Presentation</vt:lpstr>
      <vt:lpstr>NSSHLA: National Student Speech-Language-Hearing Association, FIU Chapter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with faculty &amp; staff, the media  and the community</dc:title>
  <dc:creator>Eduardo Merille</dc:creator>
  <cp:lastModifiedBy>Nancy Bradbury</cp:lastModifiedBy>
  <cp:revision>167</cp:revision>
  <cp:lastPrinted>2008-09-19T17:51:48Z</cp:lastPrinted>
  <dcterms:created xsi:type="dcterms:W3CDTF">2008-10-07T19:44:08Z</dcterms:created>
  <dcterms:modified xsi:type="dcterms:W3CDTF">2023-08-25T18:02:47Z</dcterms:modified>
</cp:coreProperties>
</file>